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8" autoAdjust="0"/>
    <p:restoredTop sz="95883" autoAdjust="0"/>
  </p:normalViewPr>
  <p:slideViewPr>
    <p:cSldViewPr snapToGrid="0">
      <p:cViewPr varScale="1">
        <p:scale>
          <a:sx n="156" d="100"/>
          <a:sy n="156" d="100"/>
        </p:scale>
        <p:origin x="19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99573-E994-4A79-AB60-1C639AC5FE5C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32A51-5C15-4559-8077-4DD70F9CFB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45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02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09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934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243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536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25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840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083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전치행렬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532A51-5C15-4559-8077-4DD70F9CFB8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291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17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18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993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073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610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284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10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87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2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43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548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B589F-3C6A-428D-A5A3-43700A3A0232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52B11-C95F-4944-9B8A-27F7FE09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001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187" y="2074482"/>
            <a:ext cx="2338686" cy="180000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515983" y="3946220"/>
            <a:ext cx="16225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Swiss </a:t>
            </a:r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roll dataset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8425" y="2074482"/>
            <a:ext cx="5232749" cy="180000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8.4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247639" y="3946220"/>
            <a:ext cx="53543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Swiss roll reduced to 2D using </a:t>
            </a:r>
            <a:r>
              <a:rPr lang="en-US" altLang="ko-KR" sz="1400" dirty="0" err="1">
                <a:latin typeface="한컴산뜻돋움" panose="02000000000000000000" pitchFamily="2" charset="-127"/>
                <a:ea typeface="한컴산뜻돋움" panose="02000000000000000000" pitchFamily="2" charset="-127"/>
              </a:rPr>
              <a:t>kPCA</a:t>
            </a:r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with various kernels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4008165" y="2732166"/>
            <a:ext cx="978408" cy="484632"/>
          </a:xfrm>
          <a:prstGeom prst="rightArrow">
            <a:avLst/>
          </a:prstGeom>
          <a:gradFill>
            <a:gsLst>
              <a:gs pos="0">
                <a:schemeClr val="accent2">
                  <a:lumMod val="0"/>
                  <a:lumOff val="100000"/>
                </a:schemeClr>
              </a:gs>
              <a:gs pos="56000">
                <a:srgbClr val="C00000"/>
              </a:gs>
              <a:gs pos="100000">
                <a:srgbClr val="C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2845111" y="4543931"/>
            <a:ext cx="6501777" cy="1846659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</a:p>
          <a:p>
            <a:endParaRPr lang="en-US" altLang="ko-KR" sz="1600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비지도 학습</a:t>
            </a:r>
            <a:r>
              <a:rPr lang="en-US" altLang="ko-KR" sz="16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명확한 성능측정 기준 없음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주로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지도학습의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전처리 단계로 사용됨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커널</a:t>
            </a: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및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하이퍼파라미터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(HP)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선택 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로지스틱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회귀 적용</a:t>
            </a: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  <a:sym typeface="Wingdings" panose="05000000000000000000" pitchFamily="2" charset="2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GridSerarchCV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사용하여 가장 좋은 커널 및 가장 좋은 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HP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선택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.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0767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8.4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086" y="2334946"/>
            <a:ext cx="3840480" cy="52904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286" y="2900640"/>
            <a:ext cx="3657600" cy="20900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8948" y="4515394"/>
            <a:ext cx="4310743" cy="418011"/>
          </a:xfrm>
          <a:prstGeom prst="rect">
            <a:avLst/>
          </a:prstGeom>
        </p:spPr>
      </p:pic>
      <p:sp>
        <p:nvSpPr>
          <p:cNvPr id="14" name="오른쪽 화살표 13"/>
          <p:cNvSpPr/>
          <p:nvPr/>
        </p:nvSpPr>
        <p:spPr>
          <a:xfrm>
            <a:off x="5481213" y="4448773"/>
            <a:ext cx="978408" cy="484632"/>
          </a:xfrm>
          <a:prstGeom prst="rightArrow">
            <a:avLst/>
          </a:prstGeom>
          <a:gradFill>
            <a:gsLst>
              <a:gs pos="0">
                <a:schemeClr val="accent2">
                  <a:lumMod val="0"/>
                  <a:lumOff val="100000"/>
                </a:schemeClr>
              </a:gs>
              <a:gs pos="56000">
                <a:srgbClr val="C00000"/>
              </a:gs>
              <a:gs pos="100000">
                <a:srgbClr val="C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782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8.4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040" y="2091408"/>
            <a:ext cx="4529908" cy="363843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930688" y="5896094"/>
            <a:ext cx="44262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 PCA and the reconstruction pre-image error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31871" y="2316253"/>
            <a:ext cx="5567369" cy="1354217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</a:p>
          <a:p>
            <a:endParaRPr lang="en-US" altLang="ko-KR" sz="1600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ko-KR" altLang="en-US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완전한</a:t>
            </a:r>
            <a:r>
              <a:rPr lang="en-US" altLang="ko-KR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 </a:t>
            </a:r>
            <a:r>
              <a:rPr lang="ko-KR" altLang="en-US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비지도 학습</a:t>
            </a:r>
            <a:endParaRPr lang="en-US" altLang="ko-KR" sz="1600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명확한 성능측정 기준 없음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가장 낮은 재구성 오차를 만드는 커널과 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HP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선택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6131871" y="4002813"/>
            <a:ext cx="5567369" cy="2123658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커널 트릭</a:t>
            </a:r>
            <a:endParaRPr lang="en-US" altLang="ko-KR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600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특성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맵을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사용하여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훈련세트를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무한 차원의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특성공간에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매핑 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 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변환된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데이터셋을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선형 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PCA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를 사용하여 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2D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투영</a:t>
            </a:r>
            <a:endParaRPr lang="en-US" altLang="ko-KR" sz="1400" b="1" dirty="0">
              <a:latin typeface="한컴산뜻돋움" panose="02000000000000000000" pitchFamily="2" charset="-127"/>
              <a:ea typeface="한컴산뜻돋움" panose="02000000000000000000" pitchFamily="2" charset="-127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축소된 공간 샘플에 대한 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PCA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를 역전시키면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, 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재구성된 데이터포인트는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원본공간이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아닌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특성공간에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위치</a:t>
            </a:r>
            <a:endParaRPr lang="en-US" altLang="ko-KR" sz="1400" b="1" dirty="0">
              <a:latin typeface="한컴산뜻돋움" panose="02000000000000000000" pitchFamily="2" charset="-127"/>
              <a:ea typeface="한컴산뜻돋움" panose="02000000000000000000" pitchFamily="2" charset="-127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이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특성공간은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무한차원이므로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재구성된 포인트를 계산할 수 없고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, 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재구성에 따른 실제 에러를 계산할 수 없음</a:t>
            </a:r>
            <a:r>
              <a:rPr lang="en-US" altLang="ko-KR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.</a:t>
            </a:r>
            <a:endParaRPr lang="en-US" altLang="ko-KR" sz="1400" b="1" dirty="0">
              <a:latin typeface="한컴산뜻돋움" panose="02000000000000000000" pitchFamily="2" charset="-127"/>
              <a:ea typeface="한컴산뜻돋움" panose="02000000000000000000" pitchFamily="2" charset="-127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재구성된 포인트에 가깝게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매핑된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</a:t>
            </a:r>
            <a:r>
              <a:rPr lang="ko-KR" altLang="en-US" sz="1400" b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원본공간의</a:t>
            </a:r>
            <a:r>
              <a:rPr lang="ko-KR" altLang="en-US" sz="14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 포인트를 찾을 수 있음</a:t>
            </a:r>
            <a:endParaRPr lang="en-US" altLang="ko-KR" sz="14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48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8.4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Kernel</a:t>
            </a:r>
            <a:r>
              <a:rPr lang="ko-KR" altLang="en-US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PCA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5532013" y="2709136"/>
            <a:ext cx="978408" cy="484632"/>
          </a:xfrm>
          <a:prstGeom prst="rightArrow">
            <a:avLst/>
          </a:prstGeom>
          <a:gradFill>
            <a:gsLst>
              <a:gs pos="0">
                <a:schemeClr val="accent2">
                  <a:lumMod val="0"/>
                  <a:lumOff val="100000"/>
                </a:schemeClr>
              </a:gs>
              <a:gs pos="56000">
                <a:srgbClr val="C00000"/>
              </a:gs>
              <a:gs pos="100000">
                <a:srgbClr val="C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43" y="2607899"/>
            <a:ext cx="4389120" cy="7119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2554" y="2709136"/>
            <a:ext cx="3526971" cy="50945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050" y="3698240"/>
            <a:ext cx="3231418" cy="259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33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7" name="직사각형 16"/>
          <p:cNvSpPr/>
          <p:nvPr/>
        </p:nvSpPr>
        <p:spPr>
          <a:xfrm>
            <a:off x="7243494" y="3716352"/>
            <a:ext cx="25362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Unrolled Swiss roll using LLE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8.5 Locally Linear Embedding (LLE)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047862" y="4371059"/>
            <a:ext cx="7731904" cy="2092881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LLE</a:t>
            </a:r>
          </a:p>
          <a:p>
            <a:endParaRPr lang="en-US" altLang="ko-KR" sz="1600" b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또 다른 강력한 비선형 차원 축소 방법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투영에 의존하지 않는 매니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폴드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학습</a:t>
            </a: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각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훈련샘플이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가장 가까운 이웃에 얼마나 선형적으로 연관되어 있는지 측정</a:t>
            </a: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그런다음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국부적인 관계가 가장 잘 보존되는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훈련세터의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저차원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표현을 찾음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 방법은 잡음이 너무 많지 않은 경우 꼬인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매니폴드를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펼치는데 잘 작동함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995" y="1844615"/>
            <a:ext cx="2713138" cy="1800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826" y="1844615"/>
            <a:ext cx="2338686" cy="18000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498622" y="3716353"/>
            <a:ext cx="16225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Swiss </a:t>
            </a:r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roll dataset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5255549" y="2502299"/>
            <a:ext cx="978408" cy="484632"/>
          </a:xfrm>
          <a:prstGeom prst="rightArrow">
            <a:avLst/>
          </a:prstGeom>
          <a:gradFill>
            <a:gsLst>
              <a:gs pos="0">
                <a:schemeClr val="accent2">
                  <a:lumMod val="0"/>
                  <a:lumOff val="100000"/>
                </a:schemeClr>
              </a:gs>
              <a:gs pos="56000">
                <a:srgbClr val="C00000"/>
              </a:gs>
              <a:gs pos="100000">
                <a:srgbClr val="C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09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7" name="직사각형 16"/>
          <p:cNvSpPr/>
          <p:nvPr/>
        </p:nvSpPr>
        <p:spPr>
          <a:xfrm>
            <a:off x="8653763" y="4312304"/>
            <a:ext cx="25362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Unrolled Swiss roll using LLE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8.5 Locally Linear Embedding (LLE)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076637" y="5036292"/>
            <a:ext cx="4047126" cy="1015663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스위스 롤이 완전히 펼쳐졌음</a:t>
            </a:r>
            <a:r>
              <a:rPr lang="en-US" altLang="ko-KR" sz="1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지역적으로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샘플간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거리가 잘 보존되어 있음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그러나 크게 보면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샘플간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거리가 잘 유지되어 있지 않음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스위스 롤의 오른쪽은 압축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왼쪽은 확장되어 있음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그러나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매니폴드를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모델링 하는데 잘 작동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!!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2264" y="2440567"/>
            <a:ext cx="2713138" cy="1800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140" y="2440567"/>
            <a:ext cx="2338686" cy="1800000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1697936" y="4312305"/>
            <a:ext cx="16225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Swiss </a:t>
            </a:r>
            <a:r>
              <a:rPr lang="en-US" altLang="ko-KR" sz="14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roll dataset</a:t>
            </a:r>
            <a:endParaRPr lang="ko-KR" altLang="en-US" sz="14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5560341" y="3488102"/>
            <a:ext cx="978408" cy="484632"/>
          </a:xfrm>
          <a:prstGeom prst="rightArrow">
            <a:avLst/>
          </a:prstGeom>
          <a:gradFill>
            <a:gsLst>
              <a:gs pos="0">
                <a:schemeClr val="accent2">
                  <a:lumMod val="0"/>
                  <a:lumOff val="100000"/>
                </a:schemeClr>
              </a:gs>
              <a:gs pos="56000">
                <a:srgbClr val="C00000"/>
              </a:gs>
              <a:gs pos="100000">
                <a:srgbClr val="C0000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/>
          <a:srcRect r="4835"/>
          <a:stretch/>
        </p:blipFill>
        <p:spPr>
          <a:xfrm>
            <a:off x="3973520" y="2632390"/>
            <a:ext cx="4152049" cy="822960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" name="아래쪽 화살표 4"/>
          <p:cNvSpPr/>
          <p:nvPr/>
        </p:nvSpPr>
        <p:spPr>
          <a:xfrm>
            <a:off x="9771773" y="4595798"/>
            <a:ext cx="300251" cy="371501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486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8.5 Locally Linear Embedding (LLE)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35" y="1673295"/>
            <a:ext cx="4441371" cy="17765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22" y="4164289"/>
            <a:ext cx="5460274" cy="94052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6179597" y="1844615"/>
            <a:ext cx="5102551" cy="156966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훈련샘플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에 대해 가장 가까운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개의 샘플을 찾는다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선형함수로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를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재구성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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                 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사이의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제곱거리가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최소로 되는 </a:t>
            </a:r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를 찾는다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(j)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가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의 가장 가까운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이웃중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하나가 아니면 </a:t>
            </a:r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=0.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l="37416" t="24885" r="45478" b="48227"/>
          <a:stretch/>
        </p:blipFill>
        <p:spPr>
          <a:xfrm>
            <a:off x="8134066" y="2143964"/>
            <a:ext cx="664191" cy="41760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37416" t="24885" r="45478" b="48227"/>
          <a:stretch/>
        </p:blipFill>
        <p:spPr>
          <a:xfrm>
            <a:off x="6655027" y="2533849"/>
            <a:ext cx="664191" cy="41760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113868" y="3193057"/>
            <a:ext cx="10807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가중치 정규화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179596" y="4260269"/>
            <a:ext cx="5102551" cy="2123658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en-US" altLang="ko-KR" sz="1200" i="1" baseline="-25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을 모두 담은 가중치 행렬은 은 훈련 샘플 사이에 있는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지역선형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관계를 담고 있음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이러한 관계가 잘 보존되도록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훈련샘플을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저 차원 공간으로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mapping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수행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z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는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d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차원 공간에서 </a:t>
            </a:r>
            <a:r>
              <a:rPr lang="en-US" altLang="ko-KR" sz="1200" i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(j)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의 상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(image)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이라고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할때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i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z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                      사이의 거리가 최소화 되어야 함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첫번째 단계와 비슷해 보이지만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2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번째 단계에서는 가중치는 고정하고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저차원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공간에서 샘플 이미지의 최적 위치를 바꾸며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찾아감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180392" y="1922615"/>
            <a:ext cx="9476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</a:rPr>
              <a:t>n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차원 공간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014735" y="4357553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 smtClean="0">
                <a:solidFill>
                  <a:srgbClr val="C00000"/>
                </a:solidFill>
              </a:rPr>
              <a:t>d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차원 공간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rcRect l="28432" t="44249" r="57821" b="7381"/>
          <a:stretch/>
        </p:blipFill>
        <p:spPr>
          <a:xfrm>
            <a:off x="6842077" y="5476774"/>
            <a:ext cx="750627" cy="4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15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8.5 Locally Linear Embedding (LLE)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35" y="1673295"/>
            <a:ext cx="4441371" cy="177654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022" y="4164289"/>
            <a:ext cx="5460274" cy="940526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6179597" y="1844615"/>
            <a:ext cx="5102551" cy="156966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훈련샘플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에 대해 가장 가까운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k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개의 샘플을 찾는다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선형함수로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를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재구성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  <a:sym typeface="Wingdings" panose="05000000000000000000" pitchFamily="2" charset="2"/>
              </a:rPr>
              <a:t>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                 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사이의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제곱거리가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최소로 되는 </a:t>
            </a:r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를 찾는다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(j)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가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의 가장 가까운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이웃중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하나가 아니면 </a:t>
            </a:r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=0.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l="37416" t="24885" r="45478" b="48227"/>
          <a:stretch/>
        </p:blipFill>
        <p:spPr>
          <a:xfrm>
            <a:off x="8134066" y="2143964"/>
            <a:ext cx="664191" cy="41760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37416" t="24885" r="45478" b="48227"/>
          <a:stretch/>
        </p:blipFill>
        <p:spPr>
          <a:xfrm>
            <a:off x="6655027" y="2533849"/>
            <a:ext cx="664191" cy="41760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113868" y="3193057"/>
            <a:ext cx="10807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가중치 정규화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179596" y="4260269"/>
            <a:ext cx="5102551" cy="2123658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i="1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w</a:t>
            </a:r>
            <a:r>
              <a:rPr lang="en-US" altLang="ko-KR" sz="1200" i="1" baseline="-25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i,j</a:t>
            </a:r>
            <a:r>
              <a:rPr lang="en-US" altLang="ko-KR" sz="1200" i="1" baseline="-25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을 모두 담은 가중치 행렬은 은 훈련 샘플 사이에 있는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지역선형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관계를 담고 있음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이러한 관계가 잘 보존되도록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훈련샘플을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저 차원 공간으로 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mapping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수행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z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는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d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차원 공간에서 </a:t>
            </a:r>
            <a:r>
              <a:rPr lang="en-US" altLang="ko-KR" sz="1200" i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x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(j)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의 상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(image)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이라고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할때</a:t>
            </a:r>
            <a:endParaRPr lang="en-US" altLang="ko-KR" sz="12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200" i="1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200" i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z</a:t>
            </a:r>
            <a:r>
              <a:rPr lang="en-US" altLang="ko-KR" sz="1200" i="1" baseline="300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</a:t>
            </a:r>
            <a:r>
              <a:rPr lang="en-US" altLang="ko-KR" sz="1200" i="1" baseline="300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i</a:t>
            </a:r>
            <a:r>
              <a:rPr lang="en-US" altLang="ko-KR" sz="1200" i="1" baseline="300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2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                      사이의 거리가 최소화 되어야 함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첫번째 단계와 비슷해 보이지만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2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번째 단계에서는 가중치는 고정하고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저차원</a:t>
            </a:r>
            <a:r>
              <a:rPr lang="ko-KR" altLang="en-US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공간에서 샘플 이미지의 최적 위치를 바꾸며 </a:t>
            </a:r>
            <a:r>
              <a:rPr lang="ko-KR" altLang="en-US" sz="12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찾아감</a:t>
            </a:r>
            <a:r>
              <a:rPr lang="en-US" altLang="ko-KR" sz="12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180392" y="1922615"/>
            <a:ext cx="9476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</a:rPr>
              <a:t>n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차원 공간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014735" y="4357553"/>
            <a:ext cx="9509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b="1" dirty="0" smtClean="0">
                <a:solidFill>
                  <a:srgbClr val="C00000"/>
                </a:solidFill>
              </a:rPr>
              <a:t>d</a:t>
            </a:r>
            <a:r>
              <a:rPr lang="ko-KR" altLang="en-US" sz="1200" b="1" dirty="0" smtClean="0">
                <a:solidFill>
                  <a:srgbClr val="C00000"/>
                </a:solidFill>
              </a:rPr>
              <a:t>차원 공간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4"/>
          <a:srcRect l="28432" t="44249" r="57821" b="7381"/>
          <a:stretch/>
        </p:blipFill>
        <p:spPr>
          <a:xfrm>
            <a:off x="6842077" y="5476774"/>
            <a:ext cx="750627" cy="45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95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259840"/>
            <a:ext cx="12192000" cy="6899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51000">
                <a:srgbClr val="C00000"/>
              </a:gs>
              <a:gs pos="100000">
                <a:srgbClr val="C00000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b="1" dirty="0"/>
          </a:p>
        </p:txBody>
      </p:sp>
      <p:sp>
        <p:nvSpPr>
          <p:cNvPr id="19" name="직사각형 18"/>
          <p:cNvSpPr/>
          <p:nvPr/>
        </p:nvSpPr>
        <p:spPr>
          <a:xfrm>
            <a:off x="0" y="675065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363"/>
            <a:r>
              <a:rPr lang="en-US" altLang="ko-KR" sz="3200" b="1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8.6 Other Dimensionality Reduction </a:t>
            </a:r>
            <a:r>
              <a:rPr lang="en-US" altLang="ko-KR" sz="3200" b="1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Techniques</a:t>
            </a:r>
            <a:endParaRPr lang="ko-KR" altLang="en-US" sz="32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0" y="0"/>
            <a:ext cx="254428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Chapter 8: Dimensionality Reduction</a:t>
            </a:r>
            <a:endParaRPr lang="ko-KR" altLang="en-US" sz="11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31626" y="1476315"/>
            <a:ext cx="1013327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랜덤 투영</a:t>
            </a:r>
            <a:endParaRPr lang="en-US" altLang="ko-KR" sz="1600" b="1" dirty="0" smtClean="0">
              <a:solidFill>
                <a:srgbClr val="C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-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랜덤한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선형 투영을 사용해 데이터를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저차원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공간으로 투영</a:t>
            </a: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ko-KR" altLang="en-US" sz="16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다차원 스케일링 </a:t>
            </a:r>
            <a:r>
              <a:rPr lang="en-US" altLang="ko-KR" sz="16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(MDS)</a:t>
            </a:r>
          </a:p>
          <a:p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-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샘플간의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거리를 보존하면서 차원을 축소</a:t>
            </a:r>
            <a:endParaRPr lang="en-US" altLang="ko-KR" sz="1600" dirty="0" smtClean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endParaRPr lang="en-US" altLang="ko-KR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600" b="1" dirty="0" err="1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Isomap</a:t>
            </a:r>
            <a:endParaRPr lang="en-US" altLang="ko-KR" sz="1600" b="1" dirty="0" smtClean="0">
              <a:solidFill>
                <a:srgbClr val="C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-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각 샘플을 가장 가까운 이웃과 연결하는 식으로 그래프를 만듦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샘플간의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지오데식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거리를 유지하면서 차원을 축소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endParaRPr lang="en-US" altLang="ko-KR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r>
              <a:rPr lang="en-US" altLang="ko-KR" sz="1600" b="1" dirty="0" smtClean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t-SNE</a:t>
            </a:r>
          </a:p>
          <a:p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-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비슷한 샘플은 가까이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,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비슷하지 않은 샘플은 멀리 떨어지도록 하면서 차원을 축소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주로 시각화에 사용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고차원 공간에 있는 샘플의 군집을 시각화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할때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 사용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. (MNIST </a:t>
            </a:r>
            <a:r>
              <a:rPr lang="ko-KR" altLang="en-US" sz="1600" dirty="0" err="1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데이터셋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(784 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차원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을 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2D</a:t>
            </a:r>
            <a:r>
              <a:rPr lang="ko-KR" altLang="en-US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로 시각화할 때</a:t>
            </a:r>
            <a:r>
              <a:rPr lang="en-US" altLang="ko-KR" sz="1600" dirty="0" smtClean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350" y="4653851"/>
            <a:ext cx="5958020" cy="2041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103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</TotalTime>
  <Words>679</Words>
  <Application>Microsoft Office PowerPoint</Application>
  <PresentationFormat>와이드스크린</PresentationFormat>
  <Paragraphs>125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한컴산뜻돋움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JUHYUN</dc:creator>
  <cp:lastModifiedBy>SH-Jang</cp:lastModifiedBy>
  <cp:revision>61</cp:revision>
  <dcterms:created xsi:type="dcterms:W3CDTF">2022-05-18T04:38:56Z</dcterms:created>
  <dcterms:modified xsi:type="dcterms:W3CDTF">2022-06-08T00:42:34Z</dcterms:modified>
</cp:coreProperties>
</file>

<file path=docProps/thumbnail.jpeg>
</file>